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Work Sans Medium"/>
      <p:regular r:id="rId16"/>
      <p:bold r:id="rId17"/>
      <p:italic r:id="rId18"/>
      <p:boldItalic r:id="rId19"/>
    </p:embeddedFont>
    <p:embeddedFont>
      <p:font typeface="Work Sans"/>
      <p:regular r:id="rId20"/>
      <p:bold r:id="rId21"/>
      <p:italic r:id="rId22"/>
      <p:boldItalic r:id="rId23"/>
    </p:embeddedFont>
    <p:embeddedFont>
      <p:font typeface="Work Sans Ligh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gSBAO5vcx/DFPKuGyP/RJy7m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22" Type="http://schemas.openxmlformats.org/officeDocument/2006/relationships/font" Target="fonts/WorkSans-italic.fntdata"/><Relationship Id="rId21" Type="http://schemas.openxmlformats.org/officeDocument/2006/relationships/font" Target="fonts/WorkSans-bold.fntdata"/><Relationship Id="rId24" Type="http://schemas.openxmlformats.org/officeDocument/2006/relationships/font" Target="fonts/WorkSansLight-regular.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WorkSansLight-italic.fntdata"/><Relationship Id="rId25" Type="http://schemas.openxmlformats.org/officeDocument/2006/relationships/font" Target="fonts/WorkSansLight-bold.fntdata"/><Relationship Id="rId28" Type="http://customschemas.google.com/relationships/presentationmetadata" Target="metadata"/><Relationship Id="rId27" Type="http://schemas.openxmlformats.org/officeDocument/2006/relationships/font" Target="fonts/WorkSans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WorkSansMedium-bold.fntdata"/><Relationship Id="rId16" Type="http://schemas.openxmlformats.org/officeDocument/2006/relationships/font" Target="fonts/WorkSansMedium-regular.fntdata"/><Relationship Id="rId19" Type="http://schemas.openxmlformats.org/officeDocument/2006/relationships/font" Target="fonts/WorkSansMedium-boldItalic.fntdata"/><Relationship Id="rId18" Type="http://schemas.openxmlformats.org/officeDocument/2006/relationships/font" Target="fonts/WorkSans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bcc2abdb9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31bcc2abdb9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bcc2abdb9_1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31bcc2abdb9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d65e026ba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d65e026ba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9"/>
          <p:cNvSpPr/>
          <p:nvPr>
            <p:ph idx="2" type="pic"/>
          </p:nvPr>
        </p:nvSpPr>
        <p:spPr>
          <a:xfrm>
            <a:off x="5183188" y="987425"/>
            <a:ext cx="6172200" cy="4873625"/>
          </a:xfrm>
          <a:prstGeom prst="rect">
            <a:avLst/>
          </a:prstGeom>
          <a:noFill/>
          <a:ln>
            <a:noFill/>
          </a:ln>
        </p:spPr>
      </p:sp>
      <p:sp>
        <p:nvSpPr>
          <p:cNvPr id="80" name="Google Shape;80;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g31bcc2abdb9_1_1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31bcc2abdb9_1_1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31bcc2abdb9_1_1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31bcc2abdb9_1_1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07" name="Shape 107"/>
        <p:cNvGrpSpPr/>
        <p:nvPr/>
      </p:nvGrpSpPr>
      <p:grpSpPr>
        <a:xfrm>
          <a:off x="0" y="0"/>
          <a:ext cx="0" cy="0"/>
          <a:chOff x="0" y="0"/>
          <a:chExt cx="0" cy="0"/>
        </a:xfrm>
      </p:grpSpPr>
      <p:pic>
        <p:nvPicPr>
          <p:cNvPr descr="Interfaz de usuario gráfica, Texto, Aplicación&#10;&#10;Descripción generada automáticamente" id="108" name="Google Shape;108;g31bcc2abdb9_1_10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09" name="Shape 109"/>
        <p:cNvGrpSpPr/>
        <p:nvPr/>
      </p:nvGrpSpPr>
      <p:grpSpPr>
        <a:xfrm>
          <a:off x="0" y="0"/>
          <a:ext cx="0" cy="0"/>
          <a:chOff x="0" y="0"/>
          <a:chExt cx="0" cy="0"/>
        </a:xfrm>
      </p:grpSpPr>
      <p:pic>
        <p:nvPicPr>
          <p:cNvPr id="110" name="Google Shape;110;g31bcc2abdb9_1_109"/>
          <p:cNvPicPr preferRelativeResize="0"/>
          <p:nvPr/>
        </p:nvPicPr>
        <p:blipFill rotWithShape="1">
          <a:blip r:embed="rId2">
            <a:alphaModFix/>
          </a:blip>
          <a:srcRect b="0" l="0" r="0" t="0"/>
          <a:stretch/>
        </p:blipFill>
        <p:spPr>
          <a:xfrm>
            <a:off x="11027833" y="317431"/>
            <a:ext cx="811390" cy="79058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11" name="Shape 111"/>
        <p:cNvGrpSpPr/>
        <p:nvPr/>
      </p:nvGrpSpPr>
      <p:grpSpPr>
        <a:xfrm>
          <a:off x="0" y="0"/>
          <a:ext cx="0" cy="0"/>
          <a:chOff x="0" y="0"/>
          <a:chExt cx="0" cy="0"/>
        </a:xfrm>
      </p:grpSpPr>
      <p:pic>
        <p:nvPicPr>
          <p:cNvPr descr="Patrón de fondo&#10;&#10;Descripción generada automáticamente" id="112" name="Google Shape;112;g31bcc2abdb9_1_11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13" name="Google Shape;113;g31bcc2abdb9_1_111"/>
          <p:cNvPicPr preferRelativeResize="0"/>
          <p:nvPr/>
        </p:nvPicPr>
        <p:blipFill rotWithShape="1">
          <a:blip r:embed="rId3">
            <a:alphaModFix/>
          </a:blip>
          <a:srcRect b="0" l="0" r="0" t="0"/>
          <a:stretch/>
        </p:blipFill>
        <p:spPr>
          <a:xfrm>
            <a:off x="11054859" y="303050"/>
            <a:ext cx="855785" cy="8339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7"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14" name="Shape 114"/>
        <p:cNvGrpSpPr/>
        <p:nvPr/>
      </p:nvGrpSpPr>
      <p:grpSpPr>
        <a:xfrm>
          <a:off x="0" y="0"/>
          <a:ext cx="0" cy="0"/>
          <a:chOff x="0" y="0"/>
          <a:chExt cx="0" cy="0"/>
        </a:xfrm>
      </p:grpSpPr>
      <p:sp>
        <p:nvSpPr>
          <p:cNvPr id="115" name="Google Shape;115;g31bcc2abdb9_1_1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g31bcc2abdb9_1_1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31bcc2abdb9_1_1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8" name="Shape 118"/>
        <p:cNvGrpSpPr/>
        <p:nvPr/>
      </p:nvGrpSpPr>
      <p:grpSpPr>
        <a:xfrm>
          <a:off x="0" y="0"/>
          <a:ext cx="0" cy="0"/>
          <a:chOff x="0" y="0"/>
          <a:chExt cx="0" cy="0"/>
        </a:xfrm>
      </p:grpSpPr>
      <p:sp>
        <p:nvSpPr>
          <p:cNvPr id="119" name="Google Shape;119;g31bcc2abdb9_1_12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31bcc2abdb9_1_12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1" name="Google Shape;121;g31bcc2abdb9_1_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31bcc2abdb9_1_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31bcc2abdb9_1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24" name="Shape 124"/>
        <p:cNvGrpSpPr/>
        <p:nvPr/>
      </p:nvGrpSpPr>
      <p:grpSpPr>
        <a:xfrm>
          <a:off x="0" y="0"/>
          <a:ext cx="0" cy="0"/>
          <a:chOff x="0" y="0"/>
          <a:chExt cx="0" cy="0"/>
        </a:xfrm>
      </p:grpSpPr>
      <p:sp>
        <p:nvSpPr>
          <p:cNvPr id="125" name="Google Shape;125;g31bcc2abdb9_1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31bcc2abdb9_1_1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g31bcc2abdb9_1_1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31bcc2abdb9_1_1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g31bcc2abdb9_1_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30" name="Shape 130"/>
        <p:cNvGrpSpPr/>
        <p:nvPr/>
      </p:nvGrpSpPr>
      <p:grpSpPr>
        <a:xfrm>
          <a:off x="0" y="0"/>
          <a:ext cx="0" cy="0"/>
          <a:chOff x="0" y="0"/>
          <a:chExt cx="0" cy="0"/>
        </a:xfrm>
      </p:grpSpPr>
      <p:sp>
        <p:nvSpPr>
          <p:cNvPr id="131" name="Google Shape;131;g31bcc2abdb9_1_13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31bcc2abdb9_1_13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3" name="Google Shape;133;g31bcc2abdb9_1_1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31bcc2abdb9_1_1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31bcc2abdb9_1_1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6" name="Shape 136"/>
        <p:cNvGrpSpPr/>
        <p:nvPr/>
      </p:nvGrpSpPr>
      <p:grpSpPr>
        <a:xfrm>
          <a:off x="0" y="0"/>
          <a:ext cx="0" cy="0"/>
          <a:chOff x="0" y="0"/>
          <a:chExt cx="0" cy="0"/>
        </a:xfrm>
      </p:grpSpPr>
      <p:sp>
        <p:nvSpPr>
          <p:cNvPr id="137" name="Google Shape;137;g31bcc2abdb9_1_1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31bcc2abdb9_1_14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g31bcc2abdb9_1_14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g31bcc2abdb9_1_1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31bcc2abdb9_1_1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31bcc2abdb9_1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43" name="Shape 143"/>
        <p:cNvGrpSpPr/>
        <p:nvPr/>
      </p:nvGrpSpPr>
      <p:grpSpPr>
        <a:xfrm>
          <a:off x="0" y="0"/>
          <a:ext cx="0" cy="0"/>
          <a:chOff x="0" y="0"/>
          <a:chExt cx="0" cy="0"/>
        </a:xfrm>
      </p:grpSpPr>
      <p:sp>
        <p:nvSpPr>
          <p:cNvPr id="144" name="Google Shape;144;g31bcc2abdb9_1_14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31bcc2abdb9_1_14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g31bcc2abdb9_1_14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31bcc2abdb9_1_14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g31bcc2abdb9_1_14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g31bcc2abdb9_1_1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g31bcc2abdb9_1_1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31bcc2abdb9_1_1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2" name="Shape 152"/>
        <p:cNvGrpSpPr/>
        <p:nvPr/>
      </p:nvGrpSpPr>
      <p:grpSpPr>
        <a:xfrm>
          <a:off x="0" y="0"/>
          <a:ext cx="0" cy="0"/>
          <a:chOff x="0" y="0"/>
          <a:chExt cx="0" cy="0"/>
        </a:xfrm>
      </p:grpSpPr>
      <p:sp>
        <p:nvSpPr>
          <p:cNvPr id="153" name="Google Shape;153;g31bcc2abdb9_1_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31bcc2abdb9_1_1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31bcc2abdb9_1_1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31bcc2abdb9_1_1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7" name="Shape 157"/>
        <p:cNvGrpSpPr/>
        <p:nvPr/>
      </p:nvGrpSpPr>
      <p:grpSpPr>
        <a:xfrm>
          <a:off x="0" y="0"/>
          <a:ext cx="0" cy="0"/>
          <a:chOff x="0" y="0"/>
          <a:chExt cx="0" cy="0"/>
        </a:xfrm>
      </p:grpSpPr>
      <p:sp>
        <p:nvSpPr>
          <p:cNvPr id="158" name="Google Shape;158;g31bcc2abdb9_1_16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31bcc2abdb9_1_16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0" name="Google Shape;160;g31bcc2abdb9_1_16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1" name="Google Shape;161;g31bcc2abdb9_1_1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g31bcc2abdb9_1_1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31bcc2abdb9_1_1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4" name="Shape 164"/>
        <p:cNvGrpSpPr/>
        <p:nvPr/>
      </p:nvGrpSpPr>
      <p:grpSpPr>
        <a:xfrm>
          <a:off x="0" y="0"/>
          <a:ext cx="0" cy="0"/>
          <a:chOff x="0" y="0"/>
          <a:chExt cx="0" cy="0"/>
        </a:xfrm>
      </p:grpSpPr>
      <p:sp>
        <p:nvSpPr>
          <p:cNvPr id="165" name="Google Shape;165;g31bcc2abdb9_1_16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31bcc2abdb9_1_169"/>
          <p:cNvSpPr/>
          <p:nvPr>
            <p:ph idx="2" type="pic"/>
          </p:nvPr>
        </p:nvSpPr>
        <p:spPr>
          <a:xfrm>
            <a:off x="5183188" y="987425"/>
            <a:ext cx="6172200" cy="4873500"/>
          </a:xfrm>
          <a:prstGeom prst="rect">
            <a:avLst/>
          </a:prstGeom>
          <a:noFill/>
          <a:ln>
            <a:noFill/>
          </a:ln>
        </p:spPr>
      </p:sp>
      <p:sp>
        <p:nvSpPr>
          <p:cNvPr id="167" name="Google Shape;167;g31bcc2abdb9_1_16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8" name="Google Shape;168;g31bcc2abdb9_1_16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g31bcc2abdb9_1_16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31bcc2abdb9_1_1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71" name="Shape 171"/>
        <p:cNvGrpSpPr/>
        <p:nvPr/>
      </p:nvGrpSpPr>
      <p:grpSpPr>
        <a:xfrm>
          <a:off x="0" y="0"/>
          <a:ext cx="0" cy="0"/>
          <a:chOff x="0" y="0"/>
          <a:chExt cx="0" cy="0"/>
        </a:xfrm>
      </p:grpSpPr>
      <p:sp>
        <p:nvSpPr>
          <p:cNvPr id="172" name="Google Shape;172;g31bcc2abdb9_1_17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31bcc2abdb9_1_17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g31bcc2abdb9_1_17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31bcc2abdb9_1_17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31bcc2abdb9_1_17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9" name="Shape 19"/>
        <p:cNvGrpSpPr/>
        <p:nvPr/>
      </p:nvGrpSpPr>
      <p:grpSpPr>
        <a:xfrm>
          <a:off x="0" y="0"/>
          <a:ext cx="0" cy="0"/>
          <a:chOff x="0" y="0"/>
          <a:chExt cx="0" cy="0"/>
        </a:xfrm>
      </p:grpSpPr>
      <p:pic>
        <p:nvPicPr>
          <p:cNvPr descr="Patrón de fondo&#10;&#10;Descripción generada automáticamente" id="20" name="Google Shape;20;p19"/>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7" name="Shape 177"/>
        <p:cNvGrpSpPr/>
        <p:nvPr/>
      </p:nvGrpSpPr>
      <p:grpSpPr>
        <a:xfrm>
          <a:off x="0" y="0"/>
          <a:ext cx="0" cy="0"/>
          <a:chOff x="0" y="0"/>
          <a:chExt cx="0" cy="0"/>
        </a:xfrm>
      </p:grpSpPr>
      <p:sp>
        <p:nvSpPr>
          <p:cNvPr id="178" name="Google Shape;178;g31bcc2abdb9_1_18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31bcc2abdb9_1_18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g31bcc2abdb9_1_18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g31bcc2abdb9_1_18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31bcc2abdb9_1_18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g31bcc2abdb9_1_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g31bcc2abdb9_1_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g31bcc2abdb9_1_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0" name="Google Shape;100;g31bcc2abdb9_1_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1" name="Google Shape;101;g31bcc2abdb9_1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
          <p:cNvSpPr txBox="1"/>
          <p:nvPr/>
        </p:nvSpPr>
        <p:spPr>
          <a:xfrm>
            <a:off x="803375" y="2022775"/>
            <a:ext cx="55452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s-MX" sz="5400" u="none" cap="none" strike="noStrike">
                <a:solidFill>
                  <a:srgbClr val="3F3F3F"/>
                </a:solidFill>
                <a:latin typeface="Work Sans"/>
                <a:ea typeface="Work Sans"/>
                <a:cs typeface="Work Sans"/>
                <a:sym typeface="Work Sans"/>
              </a:rPr>
              <a:t>Administración de cuentas </a:t>
            </a:r>
            <a:endParaRPr b="1" i="0" sz="5400" u="none" cap="none" strike="noStrike">
              <a:solidFill>
                <a:srgbClr val="3F3F3F"/>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5400"/>
              <a:buFont typeface="Arial"/>
              <a:buNone/>
            </a:pPr>
            <a:r>
              <a:rPr b="1" i="0" lang="es-MX" sz="5400" u="none" cap="none" strike="noStrike">
                <a:solidFill>
                  <a:srgbClr val="3F3F3F"/>
                </a:solidFill>
                <a:latin typeface="Work Sans"/>
                <a:ea typeface="Work Sans"/>
                <a:cs typeface="Work Sans"/>
                <a:sym typeface="Work Sans"/>
              </a:rPr>
              <a:t>“ADCU”</a:t>
            </a:r>
            <a:endParaRPr b="1" i="0" sz="4000" u="none" cap="none" strike="noStrike">
              <a:solidFill>
                <a:srgbClr val="3F3F3F"/>
              </a:solidFill>
              <a:latin typeface="Work Sans"/>
              <a:ea typeface="Work Sans"/>
              <a:cs typeface="Work Sans"/>
              <a:sym typeface="Work Sans"/>
            </a:endParaRPr>
          </a:p>
        </p:txBody>
      </p:sp>
      <p:sp>
        <p:nvSpPr>
          <p:cNvPr id="189" name="Google Shape;189;p1"/>
          <p:cNvSpPr txBox="1"/>
          <p:nvPr/>
        </p:nvSpPr>
        <p:spPr>
          <a:xfrm>
            <a:off x="8500314" y="2761818"/>
            <a:ext cx="2001545" cy="133436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pic>
        <p:nvPicPr>
          <p:cNvPr id="190" name="Google Shape;190;p1"/>
          <p:cNvPicPr preferRelativeResize="0"/>
          <p:nvPr/>
        </p:nvPicPr>
        <p:blipFill rotWithShape="1">
          <a:blip r:embed="rId3">
            <a:alphaModFix/>
          </a:blip>
          <a:srcRect b="0" l="0" r="0" t="0"/>
          <a:stretch/>
        </p:blipFill>
        <p:spPr>
          <a:xfrm>
            <a:off x="7814472" y="2551813"/>
            <a:ext cx="2645950" cy="1754350"/>
          </a:xfrm>
          <a:prstGeom prst="rect">
            <a:avLst/>
          </a:prstGeom>
          <a:noFill/>
          <a:ln>
            <a:noFill/>
          </a:ln>
        </p:spPr>
      </p:pic>
      <p:pic>
        <p:nvPicPr>
          <p:cNvPr id="191" name="Google Shape;191;p1"/>
          <p:cNvPicPr preferRelativeResize="0"/>
          <p:nvPr/>
        </p:nvPicPr>
        <p:blipFill rotWithShape="1">
          <a:blip r:embed="rId4">
            <a:alphaModFix/>
          </a:blip>
          <a:srcRect b="0" l="0" r="0" t="0"/>
          <a:stretch/>
        </p:blipFill>
        <p:spPr>
          <a:xfrm>
            <a:off x="6060107" y="2551802"/>
            <a:ext cx="1754376" cy="1754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Imagen que contiene Interfaz de usuario gráfica&#10;&#10;Descripción generada automáticamente" id="287" name="Google Shape;287;p15"/>
          <p:cNvPicPr preferRelativeResize="0"/>
          <p:nvPr/>
        </p:nvPicPr>
        <p:blipFill rotWithShape="1">
          <a:blip r:embed="rId3">
            <a:alphaModFix/>
          </a:blip>
          <a:srcRect b="0" l="0" r="0" t="0"/>
          <a:stretch/>
        </p:blipFill>
        <p:spPr>
          <a:xfrm>
            <a:off x="0" y="-117575"/>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
          <p:cNvSpPr txBox="1"/>
          <p:nvPr/>
        </p:nvSpPr>
        <p:spPr>
          <a:xfrm>
            <a:off x="2841175" y="1195250"/>
            <a:ext cx="6172200" cy="10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300"/>
              <a:buFont typeface="Arial"/>
              <a:buNone/>
            </a:pPr>
            <a:r>
              <a:rPr b="1" i="0" lang="es-MX" sz="6300" u="none" cap="none" strike="noStrike">
                <a:solidFill>
                  <a:srgbClr val="3F3F3F"/>
                </a:solidFill>
                <a:latin typeface="Calibri"/>
                <a:ea typeface="Calibri"/>
                <a:cs typeface="Calibri"/>
                <a:sym typeface="Calibri"/>
              </a:rPr>
              <a:t>ADCU</a:t>
            </a:r>
            <a:endParaRPr b="0" i="0" sz="7200" u="none" cap="none" strike="noStrike">
              <a:solidFill>
                <a:schemeClr val="lt1"/>
              </a:solidFill>
              <a:latin typeface="Work Sans Light"/>
              <a:ea typeface="Work Sans Light"/>
              <a:cs typeface="Work Sans Light"/>
              <a:sym typeface="Work Sans Light"/>
            </a:endParaRPr>
          </a:p>
        </p:txBody>
      </p:sp>
      <p:cxnSp>
        <p:nvCxnSpPr>
          <p:cNvPr id="197" name="Google Shape;197;p2"/>
          <p:cNvCxnSpPr/>
          <p:nvPr/>
        </p:nvCxnSpPr>
        <p:spPr>
          <a:xfrm>
            <a:off x="5227899" y="3321934"/>
            <a:ext cx="1736203" cy="0"/>
          </a:xfrm>
          <a:prstGeom prst="straightConnector1">
            <a:avLst/>
          </a:prstGeom>
          <a:noFill/>
          <a:ln cap="flat" cmpd="sng" w="9525">
            <a:solidFill>
              <a:schemeClr val="lt1"/>
            </a:solidFill>
            <a:prstDash val="solid"/>
            <a:miter lim="800000"/>
            <a:headEnd len="sm" w="sm" type="none"/>
            <a:tailEnd len="sm" w="sm" type="none"/>
          </a:ln>
        </p:spPr>
      </p:cxnSp>
      <p:sp>
        <p:nvSpPr>
          <p:cNvPr id="198" name="Google Shape;198;p2"/>
          <p:cNvSpPr txBox="1"/>
          <p:nvPr/>
        </p:nvSpPr>
        <p:spPr>
          <a:xfrm>
            <a:off x="3279175" y="3524025"/>
            <a:ext cx="5893200" cy="206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MX" sz="2800" u="none" cap="none" strike="noStrike">
                <a:solidFill>
                  <a:schemeClr val="lt1"/>
                </a:solidFill>
                <a:latin typeface="Calibri"/>
                <a:ea typeface="Calibri"/>
                <a:cs typeface="Calibri"/>
                <a:sym typeface="Calibri"/>
              </a:rPr>
              <a:t>Dayana Pineda Giraldo</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s-MX" sz="2800" u="none" cap="none" strike="noStrike">
                <a:solidFill>
                  <a:schemeClr val="lt1"/>
                </a:solidFill>
                <a:latin typeface="Calibri"/>
                <a:ea typeface="Calibri"/>
                <a:cs typeface="Calibri"/>
                <a:sym typeface="Calibri"/>
              </a:rPr>
              <a:t>Bayron Niño Junior Niño Gonzalez</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s-MX" sz="2800" u="none" cap="none" strike="noStrike">
                <a:solidFill>
                  <a:schemeClr val="lt1"/>
                </a:solidFill>
                <a:latin typeface="Calibri"/>
                <a:ea typeface="Calibri"/>
                <a:cs typeface="Calibri"/>
                <a:sym typeface="Calibri"/>
              </a:rPr>
              <a:t>Diego Angel Lopez Castro</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s-MX" sz="2800" u="none" cap="none" strike="noStrike">
                <a:solidFill>
                  <a:schemeClr val="lt1"/>
                </a:solidFill>
                <a:latin typeface="Calibri"/>
                <a:ea typeface="Calibri"/>
                <a:cs typeface="Calibri"/>
                <a:sym typeface="Calibri"/>
              </a:rPr>
              <a:t>Brayan Garcia Acosta</a:t>
            </a:r>
            <a:endParaRPr b="0" i="0" sz="2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Work Sans Light"/>
              <a:ea typeface="Work Sans Light"/>
              <a:cs typeface="Work Sans Light"/>
              <a:sym typeface="Work Sans Light"/>
            </a:endParaRPr>
          </a:p>
        </p:txBody>
      </p:sp>
      <p:sp>
        <p:nvSpPr>
          <p:cNvPr id="199" name="Google Shape;199;p2"/>
          <p:cNvSpPr txBox="1"/>
          <p:nvPr/>
        </p:nvSpPr>
        <p:spPr>
          <a:xfrm>
            <a:off x="1068888" y="5586523"/>
            <a:ext cx="100542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p3"/>
          <p:cNvPicPr preferRelativeResize="0"/>
          <p:nvPr/>
        </p:nvPicPr>
        <p:blipFill rotWithShape="1">
          <a:blip r:embed="rId4">
            <a:alphaModFix/>
          </a:blip>
          <a:srcRect b="0" l="0" r="0" t="0"/>
          <a:stretch/>
        </p:blipFill>
        <p:spPr>
          <a:xfrm>
            <a:off x="3657599" y="-68162"/>
            <a:ext cx="10491486" cy="6994324"/>
          </a:xfrm>
          <a:prstGeom prst="rect">
            <a:avLst/>
          </a:prstGeom>
          <a:noFill/>
          <a:ln>
            <a:noFill/>
          </a:ln>
        </p:spPr>
      </p:pic>
      <p:sp>
        <p:nvSpPr>
          <p:cNvPr id="205" name="Google Shape;205;p3"/>
          <p:cNvSpPr/>
          <p:nvPr/>
        </p:nvSpPr>
        <p:spPr>
          <a:xfrm>
            <a:off x="1157475" y="491475"/>
            <a:ext cx="2940000" cy="407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p3"/>
          <p:cNvSpPr txBox="1"/>
          <p:nvPr/>
        </p:nvSpPr>
        <p:spPr>
          <a:xfrm>
            <a:off x="1182520" y="412349"/>
            <a:ext cx="3514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600"/>
              <a:buFont typeface="Work Sans Light"/>
              <a:buNone/>
            </a:pPr>
            <a:r>
              <a:rPr b="0" i="0" lang="es-MX" sz="1700" u="none" cap="none" strike="noStrike">
                <a:solidFill>
                  <a:schemeClr val="dk1"/>
                </a:solidFill>
                <a:latin typeface="Work Sans Light"/>
                <a:ea typeface="Work Sans Light"/>
                <a:cs typeface="Work Sans Light"/>
                <a:sym typeface="Work Sans Light"/>
              </a:rPr>
              <a:t>Introducción</a:t>
            </a:r>
            <a:endParaRPr b="0" i="0" sz="1700" u="none" cap="none" strike="noStrike">
              <a:solidFill>
                <a:schemeClr val="dk1"/>
              </a:solidFill>
              <a:latin typeface="Work Sans Light"/>
              <a:ea typeface="Work Sans Light"/>
              <a:cs typeface="Work Sans Light"/>
              <a:sym typeface="Work Sans Light"/>
            </a:endParaRPr>
          </a:p>
        </p:txBody>
      </p:sp>
      <p:sp>
        <p:nvSpPr>
          <p:cNvPr id="207" name="Google Shape;207;p3"/>
          <p:cNvSpPr txBox="1"/>
          <p:nvPr/>
        </p:nvSpPr>
        <p:spPr>
          <a:xfrm>
            <a:off x="509451" y="1065825"/>
            <a:ext cx="4491000" cy="5230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chemeClr val="dk1"/>
              </a:buClr>
              <a:buSzPts val="1100"/>
              <a:buFont typeface="Arial"/>
              <a:buNone/>
            </a:pPr>
            <a:r>
              <a:rPr b="0" i="0" lang="es-MX" sz="2100" u="none" cap="none" strike="noStrike">
                <a:solidFill>
                  <a:schemeClr val="dk1"/>
                </a:solidFill>
                <a:latin typeface="Work Sans Light"/>
                <a:ea typeface="Work Sans Light"/>
                <a:cs typeface="Work Sans Light"/>
                <a:sym typeface="Work Sans Light"/>
              </a:rPr>
              <a:t>En la Alcaldía de chapinero Bogotá D.C se entra a investigar el proceso por el cual pasan las cuentas de cobro de los contratistas de  dicha alcaldía y se evidencia una deficiencia en el proceso causando que se retrasen otros procesos, en este caso se analiza la situación esperando dar un solucion mas rapida al proceso de revisión de cuentas de cobro.</a:t>
            </a:r>
            <a:endParaRPr b="0" i="0" sz="2100" u="none" cap="none" strike="noStrike">
              <a:solidFill>
                <a:schemeClr val="dk1"/>
              </a:solidFill>
              <a:latin typeface="Work Sans Light"/>
              <a:ea typeface="Work Sans Light"/>
              <a:cs typeface="Work Sans Light"/>
              <a:sym typeface="Work Sans Light"/>
            </a:endParaRPr>
          </a:p>
          <a:p>
            <a:pPr indent="0" lvl="0" marL="0" marR="0" rtl="0" algn="ctr">
              <a:lnSpc>
                <a:spcPct val="100000"/>
              </a:lnSpc>
              <a:spcBef>
                <a:spcPts val="1200"/>
              </a:spcBef>
              <a:spcAft>
                <a:spcPts val="0"/>
              </a:spcAft>
              <a:buClr>
                <a:schemeClr val="dk1"/>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4"/>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0" i="0" lang="es-MX" sz="4400" u="none" cap="none" strike="noStrike">
                <a:solidFill>
                  <a:schemeClr val="lt1"/>
                </a:solidFill>
                <a:latin typeface="Work Sans Medium"/>
                <a:ea typeface="Work Sans Medium"/>
                <a:cs typeface="Work Sans Medium"/>
                <a:sym typeface="Work Sans Medium"/>
              </a:rPr>
              <a:t>ADCU</a:t>
            </a:r>
            <a:endParaRPr b="0" i="0" sz="1400" u="none" cap="none" strike="noStrike">
              <a:solidFill>
                <a:srgbClr val="000000"/>
              </a:solidFill>
              <a:latin typeface="Arial"/>
              <a:ea typeface="Arial"/>
              <a:cs typeface="Arial"/>
              <a:sym typeface="Arial"/>
            </a:endParaRPr>
          </a:p>
        </p:txBody>
      </p:sp>
      <p:sp>
        <p:nvSpPr>
          <p:cNvPr id="213" name="Google Shape;213;p4"/>
          <p:cNvSpPr txBox="1"/>
          <p:nvPr/>
        </p:nvSpPr>
        <p:spPr>
          <a:xfrm>
            <a:off x="6653014" y="2489547"/>
            <a:ext cx="4547336"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Problema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Objetivos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Justificación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Alcance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Delimitación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s-MX" sz="3200" u="none" cap="none" strike="noStrike">
                <a:solidFill>
                  <a:schemeClr val="dk1"/>
                </a:solidFill>
                <a:latin typeface="Work Sans Light"/>
                <a:ea typeface="Work Sans Light"/>
                <a:cs typeface="Work Sans Light"/>
                <a:sym typeface="Work Sans Light"/>
              </a:rPr>
              <a:t>Entregables Trimestre</a:t>
            </a:r>
            <a:endParaRPr b="0" i="0" sz="1400" u="none" cap="none" strike="noStrike">
              <a:solidFill>
                <a:srgbClr val="000000"/>
              </a:solidFill>
              <a:latin typeface="Arial"/>
              <a:ea typeface="Arial"/>
              <a:cs typeface="Arial"/>
              <a:sym typeface="Arial"/>
            </a:endParaRPr>
          </a:p>
        </p:txBody>
      </p:sp>
      <p:pic>
        <p:nvPicPr>
          <p:cNvPr id="214" name="Google Shape;214;p4"/>
          <p:cNvPicPr preferRelativeResize="0"/>
          <p:nvPr/>
        </p:nvPicPr>
        <p:blipFill rotWithShape="1">
          <a:blip r:embed="rId4">
            <a:alphaModFix/>
          </a:blip>
          <a:srcRect b="0" l="0" r="0" t="0"/>
          <a:stretch/>
        </p:blipFill>
        <p:spPr>
          <a:xfrm>
            <a:off x="3080975" y="3098232"/>
            <a:ext cx="3286125" cy="1390650"/>
          </a:xfrm>
          <a:prstGeom prst="rect">
            <a:avLst/>
          </a:prstGeom>
          <a:noFill/>
          <a:ln>
            <a:noFill/>
          </a:ln>
        </p:spPr>
      </p:pic>
      <p:pic>
        <p:nvPicPr>
          <p:cNvPr id="215" name="Google Shape;215;p4"/>
          <p:cNvPicPr preferRelativeResize="0"/>
          <p:nvPr/>
        </p:nvPicPr>
        <p:blipFill rotWithShape="1">
          <a:blip r:embed="rId5">
            <a:alphaModFix/>
          </a:blip>
          <a:srcRect b="0" l="0" r="0" t="0"/>
          <a:stretch/>
        </p:blipFill>
        <p:spPr>
          <a:xfrm>
            <a:off x="908069" y="2916364"/>
            <a:ext cx="1754376" cy="1754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1bcc2abdb9_1_9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Problema</a:t>
            </a:r>
            <a:endParaRPr/>
          </a:p>
        </p:txBody>
      </p:sp>
      <p:sp>
        <p:nvSpPr>
          <p:cNvPr id="221" name="Google Shape;221;g31bcc2abdb9_1_94"/>
          <p:cNvSpPr txBox="1"/>
          <p:nvPr/>
        </p:nvSpPr>
        <p:spPr>
          <a:xfrm>
            <a:off x="372353" y="1667521"/>
            <a:ext cx="11447400" cy="4217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La Alcaldía de Chapinero ubicada en la localidad de chapinero en el centro de la misma se dedica al gestionamiento de los recursos de los habitantes de dicha localidad.</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Se va a intervenir en el proceso de gestión documental, específicamente en el proceso de validación de cuentas de cobro en primera instancia, en eso mismo iría incluido el proceso de gestionar los usuarios y los reportes sobre la validación o errores presentes.</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En el análisis de la recolección de datos se evidencia las diferentes dificultades que se presenta en el proceso de revisión de cuentas o por ejemplo la falta de firmas y de datos especificados (anexo recoleccion de informacion)</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Las necesidades encontradas: referente a la gestión documental es requiere hacer una clasificación de los documentos y de las cuentas ya que se evidencian que se generan tres tipos de cuentas, en el proceso de gestionar usuarios se especifica a los que intervienen en el proceso tanto los que cargan los documentos como los que revisan los documentos y por último en cuanto a los reportes se generarán correos que indican cada uno de los errores que se presentan o si la cuenta de cobro está lista para generar el pago.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g31bcc2abdb9_1_94"/>
          <p:cNvPicPr preferRelativeResize="0"/>
          <p:nvPr/>
        </p:nvPicPr>
        <p:blipFill rotWithShape="1">
          <a:blip r:embed="rId3">
            <a:alphaModFix/>
          </a:blip>
          <a:srcRect b="0" l="0" r="0" t="0"/>
          <a:stretch/>
        </p:blipFill>
        <p:spPr>
          <a:xfrm>
            <a:off x="6215669" y="110475"/>
            <a:ext cx="1325701" cy="1325701"/>
          </a:xfrm>
          <a:prstGeom prst="rect">
            <a:avLst/>
          </a:prstGeom>
          <a:noFill/>
          <a:ln>
            <a:noFill/>
          </a:ln>
        </p:spPr>
      </p:pic>
      <p:pic>
        <p:nvPicPr>
          <p:cNvPr id="223" name="Google Shape;223;g31bcc2abdb9_1_94"/>
          <p:cNvPicPr preferRelativeResize="0"/>
          <p:nvPr/>
        </p:nvPicPr>
        <p:blipFill rotWithShape="1">
          <a:blip r:embed="rId4">
            <a:alphaModFix/>
          </a:blip>
          <a:srcRect b="0" l="0" r="0" t="0"/>
          <a:stretch/>
        </p:blipFill>
        <p:spPr>
          <a:xfrm>
            <a:off x="7607250" y="78007"/>
            <a:ext cx="3286125" cy="139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p:nvPr/>
        </p:nvSpPr>
        <p:spPr>
          <a:xfrm>
            <a:off x="1314043" y="593940"/>
            <a:ext cx="3527266"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7"/>
          <p:cNvSpPr txBox="1"/>
          <p:nvPr/>
        </p:nvSpPr>
        <p:spPr>
          <a:xfrm>
            <a:off x="1003500" y="264500"/>
            <a:ext cx="40770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General</a:t>
            </a:r>
            <a:endParaRPr b="0" i="0" sz="1400" u="none" cap="none" strike="noStrike">
              <a:solidFill>
                <a:srgbClr val="000000"/>
              </a:solidFill>
              <a:latin typeface="Arial"/>
              <a:ea typeface="Arial"/>
              <a:cs typeface="Arial"/>
              <a:sym typeface="Arial"/>
            </a:endParaRPr>
          </a:p>
        </p:txBody>
      </p:sp>
      <p:sp>
        <p:nvSpPr>
          <p:cNvPr id="230" name="Google Shape;230;p7"/>
          <p:cNvSpPr txBox="1"/>
          <p:nvPr/>
        </p:nvSpPr>
        <p:spPr>
          <a:xfrm>
            <a:off x="484950" y="941175"/>
            <a:ext cx="6157500" cy="165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MX" sz="1700" u="none" cap="none" strike="noStrike">
                <a:solidFill>
                  <a:schemeClr val="dk1"/>
                </a:solidFill>
                <a:latin typeface="Work Sans Light"/>
                <a:ea typeface="Work Sans Light"/>
                <a:cs typeface="Work Sans Light"/>
                <a:sym typeface="Work Sans Light"/>
              </a:rPr>
              <a:t>Desarrollar un Sistema de Información Web para el seguimiento y gestión de los procesos de cuentas de cobro y gestión documental de la alcaldía de Chapinero, Bogotá.</a:t>
            </a:r>
            <a:endParaRPr b="0" i="0" sz="17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chemeClr val="dk1"/>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p:txBody>
      </p:sp>
      <p:pic>
        <p:nvPicPr>
          <p:cNvPr id="231" name="Google Shape;231;p7"/>
          <p:cNvPicPr preferRelativeResize="0"/>
          <p:nvPr/>
        </p:nvPicPr>
        <p:blipFill rotWithShape="1">
          <a:blip r:embed="rId3">
            <a:alphaModFix/>
          </a:blip>
          <a:srcRect b="0" l="0" r="0" t="0"/>
          <a:stretch/>
        </p:blipFill>
        <p:spPr>
          <a:xfrm>
            <a:off x="4841299" y="-68162"/>
            <a:ext cx="10491484" cy="6994323"/>
          </a:xfrm>
          <a:prstGeom prst="rect">
            <a:avLst/>
          </a:prstGeom>
          <a:noFill/>
          <a:ln>
            <a:noFill/>
          </a:ln>
        </p:spPr>
      </p:pic>
      <p:sp>
        <p:nvSpPr>
          <p:cNvPr id="232" name="Google Shape;232;p7"/>
          <p:cNvSpPr/>
          <p:nvPr/>
        </p:nvSpPr>
        <p:spPr>
          <a:xfrm>
            <a:off x="484946" y="3146130"/>
            <a:ext cx="4166093" cy="34724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7"/>
          <p:cNvSpPr txBox="1"/>
          <p:nvPr/>
        </p:nvSpPr>
        <p:spPr>
          <a:xfrm>
            <a:off x="574055" y="2888203"/>
            <a:ext cx="4076985"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3200"/>
              <a:buFont typeface="Work Sans Light"/>
              <a:buNone/>
            </a:pPr>
            <a:r>
              <a:rPr b="0" i="0" lang="es-MX" sz="3200" u="none" cap="none" strike="noStrike">
                <a:solidFill>
                  <a:srgbClr val="38AA00"/>
                </a:solidFill>
                <a:latin typeface="Work Sans Light"/>
                <a:ea typeface="Work Sans Light"/>
                <a:cs typeface="Work Sans Light"/>
                <a:sym typeface="Work Sans Light"/>
              </a:rPr>
              <a:t>Objetivo Específicos</a:t>
            </a:r>
            <a:endParaRPr b="0" i="0" sz="1400" u="none" cap="none" strike="noStrike">
              <a:solidFill>
                <a:srgbClr val="000000"/>
              </a:solidFill>
              <a:latin typeface="Arial"/>
              <a:ea typeface="Arial"/>
              <a:cs typeface="Arial"/>
              <a:sym typeface="Arial"/>
            </a:endParaRPr>
          </a:p>
        </p:txBody>
      </p:sp>
      <p:sp>
        <p:nvSpPr>
          <p:cNvPr id="234" name="Google Shape;234;p7"/>
          <p:cNvSpPr txBox="1"/>
          <p:nvPr/>
        </p:nvSpPr>
        <p:spPr>
          <a:xfrm>
            <a:off x="574050" y="3493375"/>
            <a:ext cx="6446400" cy="4238700"/>
          </a:xfrm>
          <a:prstGeom prst="rect">
            <a:avLst/>
          </a:prstGeom>
          <a:noFill/>
          <a:ln>
            <a:noFill/>
          </a:ln>
        </p:spPr>
        <p:txBody>
          <a:bodyPr anchorCtr="0" anchor="t" bIns="45700" lIns="91425" spcFirstLastPara="1" rIns="91425" wrap="square" tIns="45700">
            <a:spAutoFit/>
          </a:bodyPr>
          <a:lstStyle/>
          <a:p>
            <a:pPr indent="-298450" lvl="0" marL="457200" marR="0" rtl="0" algn="l">
              <a:lnSpc>
                <a:spcPct val="115000"/>
              </a:lnSpc>
              <a:spcBef>
                <a:spcPts val="1200"/>
              </a:spcBef>
              <a:spcAft>
                <a:spcPts val="0"/>
              </a:spcAft>
              <a:buClr>
                <a:schemeClr val="dk1"/>
              </a:buClr>
              <a:buSzPts val="1100"/>
              <a:buFont typeface="Arial"/>
              <a:buChar char="•"/>
            </a:pPr>
            <a:r>
              <a:rPr b="0" i="0" lang="es-MX" sz="1700" u="none" cap="none" strike="noStrike">
                <a:solidFill>
                  <a:schemeClr val="dk1"/>
                </a:solidFill>
                <a:latin typeface="Work Sans Light"/>
                <a:ea typeface="Work Sans Light"/>
                <a:cs typeface="Work Sans Light"/>
                <a:sym typeface="Work Sans Light"/>
              </a:rPr>
              <a:t>Gestionar los usuarios que intervienen en el proceso de gestión de cuentas de cobro de la alcaldía de Chapinero.</a:t>
            </a:r>
            <a:endParaRPr b="0" i="0" sz="1700" u="none" cap="none" strike="noStrike">
              <a:solidFill>
                <a:schemeClr val="dk1"/>
              </a:solidFill>
              <a:latin typeface="Work Sans Light"/>
              <a:ea typeface="Work Sans Light"/>
              <a:cs typeface="Work Sans Light"/>
              <a:sym typeface="Work Sans Light"/>
            </a:endParaRPr>
          </a:p>
          <a:p>
            <a:pPr indent="-298450" lvl="0" marL="457200" marR="0" rtl="0" algn="l">
              <a:lnSpc>
                <a:spcPct val="115000"/>
              </a:lnSpc>
              <a:spcBef>
                <a:spcPts val="0"/>
              </a:spcBef>
              <a:spcAft>
                <a:spcPts val="0"/>
              </a:spcAft>
              <a:buClr>
                <a:schemeClr val="dk1"/>
              </a:buClr>
              <a:buSzPts val="1100"/>
              <a:buFont typeface="Arial"/>
              <a:buChar char="•"/>
            </a:pPr>
            <a:r>
              <a:rPr b="0" i="0" lang="es-MX" sz="1700" u="none" cap="none" strike="noStrike">
                <a:solidFill>
                  <a:schemeClr val="dk1"/>
                </a:solidFill>
                <a:latin typeface="Work Sans Light"/>
                <a:ea typeface="Work Sans Light"/>
                <a:cs typeface="Work Sans Light"/>
                <a:sym typeface="Work Sans Light"/>
              </a:rPr>
              <a:t>Gestionar las cuentas de cobro de los contratistas de la alcaldía de Chapinero.</a:t>
            </a:r>
            <a:endParaRPr b="0" i="0" sz="1700" u="none" cap="none" strike="noStrike">
              <a:solidFill>
                <a:schemeClr val="dk1"/>
              </a:solidFill>
              <a:latin typeface="Work Sans Light"/>
              <a:ea typeface="Work Sans Light"/>
              <a:cs typeface="Work Sans Light"/>
              <a:sym typeface="Work Sans Light"/>
            </a:endParaRPr>
          </a:p>
          <a:p>
            <a:pPr indent="-298450" lvl="0" marL="457200" marR="0" rtl="0" algn="l">
              <a:lnSpc>
                <a:spcPct val="115000"/>
              </a:lnSpc>
              <a:spcBef>
                <a:spcPts val="0"/>
              </a:spcBef>
              <a:spcAft>
                <a:spcPts val="0"/>
              </a:spcAft>
              <a:buClr>
                <a:schemeClr val="dk1"/>
              </a:buClr>
              <a:buSzPts val="1100"/>
              <a:buFont typeface="Arial"/>
              <a:buChar char="•"/>
            </a:pPr>
            <a:r>
              <a:rPr b="0" i="0" lang="es-MX" sz="1700" u="none" cap="none" strike="noStrike">
                <a:solidFill>
                  <a:schemeClr val="dk1"/>
                </a:solidFill>
                <a:latin typeface="Work Sans Light"/>
                <a:ea typeface="Work Sans Light"/>
                <a:cs typeface="Work Sans Light"/>
                <a:sym typeface="Work Sans Light"/>
              </a:rPr>
              <a:t>Gestionar los documentos de evidencias de los contratistas que se solicitan en la cuenta de cobro de la alcaldía de Chapinero.</a:t>
            </a:r>
            <a:endParaRPr b="0" i="0" sz="1700" u="none" cap="none" strike="noStrike">
              <a:solidFill>
                <a:schemeClr val="dk1"/>
              </a:solidFill>
              <a:latin typeface="Work Sans Light"/>
              <a:ea typeface="Work Sans Light"/>
              <a:cs typeface="Work Sans Light"/>
              <a:sym typeface="Work Sans Light"/>
            </a:endParaRPr>
          </a:p>
          <a:p>
            <a:pPr indent="-336550" lvl="0" marL="457200" marR="0" rtl="0" algn="l">
              <a:lnSpc>
                <a:spcPct val="115000"/>
              </a:lnSpc>
              <a:spcBef>
                <a:spcPts val="0"/>
              </a:spcBef>
              <a:spcAft>
                <a:spcPts val="0"/>
              </a:spcAft>
              <a:buClr>
                <a:schemeClr val="dk1"/>
              </a:buClr>
              <a:buSzPts val="1700"/>
              <a:buFont typeface="Work Sans Light"/>
              <a:buChar char="•"/>
            </a:pPr>
            <a:r>
              <a:rPr b="0" i="0" lang="es-MX" sz="1700" u="none" cap="none" strike="noStrike">
                <a:solidFill>
                  <a:schemeClr val="dk1"/>
                </a:solidFill>
                <a:latin typeface="Work Sans Light"/>
                <a:ea typeface="Work Sans Light"/>
                <a:cs typeface="Work Sans Light"/>
                <a:sym typeface="Work Sans Light"/>
              </a:rPr>
              <a:t>Gestionar los reportes gráficos e impresos del procesos de gestión de cuentas de cobro de la alcaldía de Chapinero.</a:t>
            </a:r>
            <a:endParaRPr b="0" i="0" sz="1700" u="none" cap="none" strike="noStrike">
              <a:solidFill>
                <a:schemeClr val="dk1"/>
              </a:solidFill>
              <a:latin typeface="Work Sans Light"/>
              <a:ea typeface="Work Sans Light"/>
              <a:cs typeface="Work Sans Light"/>
              <a:sym typeface="Work Sans Light"/>
            </a:endParaRPr>
          </a:p>
          <a:p>
            <a:pPr indent="0" lvl="0" marL="457200" marR="0" rtl="0" algn="l">
              <a:lnSpc>
                <a:spcPct val="115000"/>
              </a:lnSpc>
              <a:spcBef>
                <a:spcPts val="120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a:p>
            <a:pPr indent="0" lvl="0" marL="0" marR="0" rtl="0" algn="l">
              <a:lnSpc>
                <a:spcPct val="115000"/>
              </a:lnSpc>
              <a:spcBef>
                <a:spcPts val="120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Work Sans Light"/>
              <a:ea typeface="Work Sans Light"/>
              <a:cs typeface="Work Sans Light"/>
              <a:sym typeface="Work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1bcc2abdb9_1_19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240" name="Google Shape;240;g31bcc2abdb9_1_190"/>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241" name="Google Shape;241;g31bcc2abdb9_1_190"/>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sp>
        <p:nvSpPr>
          <p:cNvPr id="242" name="Google Shape;242;g31bcc2abdb9_1_190"/>
          <p:cNvSpPr txBox="1"/>
          <p:nvPr/>
        </p:nvSpPr>
        <p:spPr>
          <a:xfrm>
            <a:off x="372353" y="1667521"/>
            <a:ext cx="11447400" cy="544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La solución: Se propone el desarrollo de un Sistema de Información Web denominado ADCU. que sirva como herramienta software de apoyo al seguimiento de los procesos de revisión de cuentas de cobro de los contratistas de la Alcaldía local de chapinero..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La importancia del Sistema: Permitirá la gestión de los documentos de las cuentas de cobro de los contratistas de la Alcaldía de Chapinero . En la gestión de usuarios en donde los contratistas y el grupo AGDL(funcionarios encargados de la revisión de cuentas) podrán ingresar y gestionar de mejor manera la información suministrada . En en la gestión documental donde el grupo ADGL podrán clasificar y organizar de una manera más práctica la información. y en cuanto a la gestión de las cuentas de cobro donde se termina de realizar la validación de las firmas presentes en los documentos y los valores numéricos que se cuentan presentes. Finalmente, facilitará la gestión de reportes gráficos e impresos, necesarios para la toma de decisiones del personal encargado de la revisión de cuentas en la Alcaldía local de chapinero.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En cuanto a los beneficios que se darían es que los procesos se agilizarán y los reportes sobre posibles fallas en los documentos cargados por parte de los contratistas serán más claros y así se puede corregir más rápido, además los funcionarios encargados en la revisión sería más sencillo ya que el sistemas web se encargaría de hacer todo automatizado. </a:t>
            </a:r>
            <a:endParaRPr b="0" i="0" sz="1600" u="none" cap="none" strike="noStrike">
              <a:solidFill>
                <a:schemeClr val="dk1"/>
              </a:solidFill>
              <a:latin typeface="Work Sans Light"/>
              <a:ea typeface="Work Sans Light"/>
              <a:cs typeface="Work Sans Light"/>
              <a:sym typeface="Work Sans Light"/>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Work Sans Light"/>
              <a:ea typeface="Work Sans Light"/>
              <a:cs typeface="Work Sans Light"/>
              <a:sym typeface="Work Sans Light"/>
            </a:endParaRPr>
          </a:p>
        </p:txBody>
      </p:sp>
      <p:pic>
        <p:nvPicPr>
          <p:cNvPr id="243" name="Google Shape;243;g31bcc2abdb9_1_190"/>
          <p:cNvPicPr preferRelativeResize="0"/>
          <p:nvPr/>
        </p:nvPicPr>
        <p:blipFill rotWithShape="1">
          <a:blip r:embed="rId3">
            <a:alphaModFix/>
          </a:blip>
          <a:srcRect b="0" l="0" r="0" t="0"/>
          <a:stretch/>
        </p:blipFill>
        <p:spPr>
          <a:xfrm>
            <a:off x="6359994" y="32475"/>
            <a:ext cx="1325701" cy="1325701"/>
          </a:xfrm>
          <a:prstGeom prst="rect">
            <a:avLst/>
          </a:prstGeom>
          <a:noFill/>
          <a:ln>
            <a:noFill/>
          </a:ln>
        </p:spPr>
      </p:pic>
      <p:pic>
        <p:nvPicPr>
          <p:cNvPr id="244" name="Google Shape;244;g31bcc2abdb9_1_190"/>
          <p:cNvPicPr preferRelativeResize="0"/>
          <p:nvPr/>
        </p:nvPicPr>
        <p:blipFill rotWithShape="1">
          <a:blip r:embed="rId4">
            <a:alphaModFix/>
          </a:blip>
          <a:srcRect b="0" l="0" r="0" t="0"/>
          <a:stretch/>
        </p:blipFill>
        <p:spPr>
          <a:xfrm>
            <a:off x="7685700" y="7"/>
            <a:ext cx="3286125" cy="139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d65e026ba3_0_1"/>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250" name="Google Shape;250;g2d65e026ba3_0_1"/>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251" name="Google Shape;251;g2d65e026ba3_0_1"/>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sp>
        <p:nvSpPr>
          <p:cNvPr id="252" name="Google Shape;252;g2d65e026ba3_0_1"/>
          <p:cNvSpPr txBox="1"/>
          <p:nvPr/>
        </p:nvSpPr>
        <p:spPr>
          <a:xfrm>
            <a:off x="372353" y="1667521"/>
            <a:ext cx="11447400" cy="350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MX" sz="1600" u="none" cap="none" strike="noStrike">
                <a:solidFill>
                  <a:schemeClr val="dk1"/>
                </a:solidFill>
                <a:latin typeface="Work Sans Light"/>
                <a:ea typeface="Work Sans Light"/>
                <a:cs typeface="Work Sans Light"/>
                <a:sym typeface="Work Sans Light"/>
              </a:rPr>
              <a:t>El sistema web “ADCU: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Qué hace el Sistema: gestionar los usuarios que necesitan ingresar al sistema y validar la información cargada por el personal, gestionar los documentos por medio de una clasificación de acuerdo a la naturaleza del contrato, dar validación de las firmas y valores numéricos que sean requeridos y dar un reporte de los errores presentes y de cuando la cuenta de cobro esté lista para pago.</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Qué NO hace el Sistema: el sistema no realizará gestión de contaduría ni administra demás funciones de la alcaldía solo será enfocado en la validación de cuentas de cobro de los contratistas activos.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Work Sans Light"/>
              <a:ea typeface="Work Sans Light"/>
              <a:cs typeface="Work Sans Light"/>
              <a:sym typeface="Work Sans Light"/>
            </a:endParaRPr>
          </a:p>
          <a:p>
            <a:pPr indent="0" lvl="0" marL="457200" marR="0" rtl="0" algn="l">
              <a:lnSpc>
                <a:spcPct val="100000"/>
              </a:lnSpc>
              <a:spcBef>
                <a:spcPts val="0"/>
              </a:spcBef>
              <a:spcAft>
                <a:spcPts val="0"/>
              </a:spcAft>
              <a:buNone/>
            </a:pPr>
            <a:r>
              <a:rPr b="0" i="0" lang="es-MX" sz="1600" u="none" cap="none" strike="noStrike">
                <a:solidFill>
                  <a:schemeClr val="dk1"/>
                </a:solidFill>
                <a:latin typeface="Work Sans Light"/>
                <a:ea typeface="Work Sans Light"/>
                <a:cs typeface="Work Sans Light"/>
                <a:sym typeface="Work Sans Light"/>
              </a:rPr>
              <a:t>Tecnologías: Se desarrollará con Node.js o Django en el Back-End, React o Vue.js en el Front-End, y usará PostgreSQL o MySQL para la base de datos y Python con IA. La seguridad se gestionará con OAuth, JWT y firmas digitales en código hash</a:t>
            </a:r>
            <a:endParaRPr b="0" i="0" sz="1400" u="none" cap="none" strike="noStrike">
              <a:solidFill>
                <a:srgbClr val="000000"/>
              </a:solidFill>
              <a:latin typeface="Work Sans Light"/>
              <a:ea typeface="Work Sans Light"/>
              <a:cs typeface="Work Sans Light"/>
              <a:sym typeface="Work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4"/>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59" name="Google Shape;259;p14"/>
          <p:cNvSpPr txBox="1"/>
          <p:nvPr/>
        </p:nvSpPr>
        <p:spPr>
          <a:xfrm>
            <a:off x="8694348" y="508463"/>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Sistema</a:t>
            </a:r>
            <a:endParaRPr b="1" i="0" sz="1600" u="none" cap="none" strike="noStrike">
              <a:solidFill>
                <a:schemeClr val="lt1"/>
              </a:solidFill>
              <a:latin typeface="Work Sans Light"/>
              <a:ea typeface="Work Sans Light"/>
              <a:cs typeface="Work Sans Light"/>
              <a:sym typeface="Work Sans Light"/>
            </a:endParaRPr>
          </a:p>
        </p:txBody>
      </p:sp>
      <p:sp>
        <p:nvSpPr>
          <p:cNvPr id="260" name="Google Shape;260;p14"/>
          <p:cNvSpPr txBox="1"/>
          <p:nvPr/>
        </p:nvSpPr>
        <p:spPr>
          <a:xfrm>
            <a:off x="9775121" y="510142"/>
            <a:ext cx="1080000" cy="540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MX" sz="1600" u="none" cap="none" strike="noStrike">
                <a:solidFill>
                  <a:schemeClr val="lt1"/>
                </a:solidFill>
                <a:latin typeface="Work Sans Light"/>
                <a:ea typeface="Work Sans Light"/>
                <a:cs typeface="Work Sans Light"/>
                <a:sym typeface="Work Sans Light"/>
              </a:rPr>
              <a:t>Logo Empresa</a:t>
            </a:r>
            <a:endParaRPr b="0" i="0" sz="1400" u="none" cap="none" strike="noStrike">
              <a:solidFill>
                <a:srgbClr val="000000"/>
              </a:solidFill>
              <a:latin typeface="Arial"/>
              <a:ea typeface="Arial"/>
              <a:cs typeface="Arial"/>
              <a:sym typeface="Arial"/>
            </a:endParaRPr>
          </a:p>
        </p:txBody>
      </p:sp>
      <p:sp>
        <p:nvSpPr>
          <p:cNvPr id="261" name="Google Shape;261;p14"/>
          <p:cNvSpPr txBox="1"/>
          <p:nvPr/>
        </p:nvSpPr>
        <p:spPr>
          <a:xfrm>
            <a:off x="1366063" y="1881018"/>
            <a:ext cx="3854368" cy="203132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 de Proyecto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Levantamiento de Información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Procesos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IEEE-830 o Historias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Casos de Uso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Casos de Uso Extendido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Diagrama de Clases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Prototipo No Funcional</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Patrón de Diseño</a:t>
            </a:r>
            <a:endParaRPr b="0" i="0" sz="1400" u="none" cap="none" strike="noStrike">
              <a:solidFill>
                <a:schemeClr val="dk1"/>
              </a:solidFill>
              <a:latin typeface="Work Sans Light"/>
              <a:ea typeface="Work Sans Light"/>
              <a:cs typeface="Work Sans Light"/>
              <a:sym typeface="Work Sans Light"/>
            </a:endParaRPr>
          </a:p>
        </p:txBody>
      </p:sp>
      <p:grpSp>
        <p:nvGrpSpPr>
          <p:cNvPr id="262" name="Google Shape;262;p14"/>
          <p:cNvGrpSpPr/>
          <p:nvPr/>
        </p:nvGrpSpPr>
        <p:grpSpPr>
          <a:xfrm>
            <a:off x="1111717" y="1494678"/>
            <a:ext cx="3239167" cy="347863"/>
            <a:chOff x="668953" y="1494678"/>
            <a:chExt cx="3239167" cy="347863"/>
          </a:xfrm>
        </p:grpSpPr>
        <p:sp>
          <p:nvSpPr>
            <p:cNvPr id="263" name="Google Shape;263;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Primer Trimestre</a:t>
              </a:r>
              <a:endParaRPr b="0" i="0" sz="1400" u="none" cap="none" strike="noStrike">
                <a:solidFill>
                  <a:srgbClr val="000000"/>
                </a:solidFill>
                <a:latin typeface="Arial"/>
                <a:ea typeface="Arial"/>
                <a:cs typeface="Arial"/>
                <a:sym typeface="Arial"/>
              </a:endParaRPr>
            </a:p>
          </p:txBody>
        </p:sp>
      </p:grpSp>
      <p:sp>
        <p:nvSpPr>
          <p:cNvPr id="265" name="Google Shape;265;p14"/>
          <p:cNvSpPr txBox="1"/>
          <p:nvPr/>
        </p:nvSpPr>
        <p:spPr>
          <a:xfrm>
            <a:off x="1366063" y="4602498"/>
            <a:ext cx="3854368"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Entidad Relación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Modelo Relacional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Diccionario de Datos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Script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Sentencias DDL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Consultas DML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Automatización de la BBDD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Local</a:t>
            </a:r>
            <a:endParaRPr b="0" i="0" sz="1400" u="none" cap="none" strike="noStrike">
              <a:solidFill>
                <a:schemeClr val="dk1"/>
              </a:solidFill>
              <a:latin typeface="Work Sans Light"/>
              <a:ea typeface="Work Sans Light"/>
              <a:cs typeface="Work Sans Light"/>
              <a:sym typeface="Work Sans Light"/>
            </a:endParaRPr>
          </a:p>
        </p:txBody>
      </p:sp>
      <p:grpSp>
        <p:nvGrpSpPr>
          <p:cNvPr id="266" name="Google Shape;266;p14"/>
          <p:cNvGrpSpPr/>
          <p:nvPr/>
        </p:nvGrpSpPr>
        <p:grpSpPr>
          <a:xfrm>
            <a:off x="1060822" y="4230357"/>
            <a:ext cx="3239167" cy="347863"/>
            <a:chOff x="668953" y="1494678"/>
            <a:chExt cx="3239167" cy="347863"/>
          </a:xfrm>
        </p:grpSpPr>
        <p:sp>
          <p:nvSpPr>
            <p:cNvPr id="267" name="Google Shape;267;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Segundo Trimestre</a:t>
              </a:r>
              <a:endParaRPr b="0" i="0" sz="1400" u="none" cap="none" strike="noStrike">
                <a:solidFill>
                  <a:srgbClr val="000000"/>
                </a:solidFill>
                <a:latin typeface="Arial"/>
                <a:ea typeface="Arial"/>
                <a:cs typeface="Arial"/>
                <a:sym typeface="Arial"/>
              </a:endParaRPr>
            </a:p>
          </p:txBody>
        </p:sp>
      </p:grpSp>
      <p:grpSp>
        <p:nvGrpSpPr>
          <p:cNvPr id="269" name="Google Shape;269;p14"/>
          <p:cNvGrpSpPr/>
          <p:nvPr/>
        </p:nvGrpSpPr>
        <p:grpSpPr>
          <a:xfrm>
            <a:off x="4902545" y="2675450"/>
            <a:ext cx="3239167" cy="347863"/>
            <a:chOff x="668953" y="1494678"/>
            <a:chExt cx="3239167" cy="347863"/>
          </a:xfrm>
        </p:grpSpPr>
        <p:sp>
          <p:nvSpPr>
            <p:cNvPr id="270" name="Google Shape;270;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Tercer Trimestre</a:t>
              </a:r>
              <a:endParaRPr b="0" i="0" sz="1400" u="none" cap="none" strike="noStrike">
                <a:solidFill>
                  <a:srgbClr val="000000"/>
                </a:solidFill>
                <a:latin typeface="Arial"/>
                <a:ea typeface="Arial"/>
                <a:cs typeface="Arial"/>
                <a:sym typeface="Arial"/>
              </a:endParaRPr>
            </a:p>
          </p:txBody>
        </p:sp>
      </p:grpSp>
      <p:sp>
        <p:nvSpPr>
          <p:cNvPr id="272" name="Google Shape;272;p14"/>
          <p:cNvSpPr txBox="1"/>
          <p:nvPr/>
        </p:nvSpPr>
        <p:spPr>
          <a:xfrm>
            <a:off x="5138058" y="3116381"/>
            <a:ext cx="3854368" cy="52322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Planeación de Pruebas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Ejecución de Pruebas</a:t>
            </a:r>
            <a:endParaRPr b="0" i="0" sz="1400" u="none" cap="none" strike="noStrike">
              <a:solidFill>
                <a:schemeClr val="dk1"/>
              </a:solidFill>
              <a:latin typeface="Work Sans Light"/>
              <a:ea typeface="Work Sans Light"/>
              <a:cs typeface="Work Sans Light"/>
              <a:sym typeface="Work Sans Light"/>
            </a:endParaRPr>
          </a:p>
        </p:txBody>
      </p:sp>
      <p:grpSp>
        <p:nvGrpSpPr>
          <p:cNvPr id="273" name="Google Shape;273;p14"/>
          <p:cNvGrpSpPr/>
          <p:nvPr/>
        </p:nvGrpSpPr>
        <p:grpSpPr>
          <a:xfrm>
            <a:off x="4909555" y="4722219"/>
            <a:ext cx="3239167" cy="347863"/>
            <a:chOff x="668953" y="1494678"/>
            <a:chExt cx="3239167" cy="347863"/>
          </a:xfrm>
        </p:grpSpPr>
        <p:sp>
          <p:nvSpPr>
            <p:cNvPr id="274" name="Google Shape;274;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 name="Google Shape;275;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Cuarto Trimestre</a:t>
              </a:r>
              <a:endParaRPr b="0" i="0" sz="1400" u="none" cap="none" strike="noStrike">
                <a:solidFill>
                  <a:srgbClr val="000000"/>
                </a:solidFill>
                <a:latin typeface="Arial"/>
                <a:ea typeface="Arial"/>
                <a:cs typeface="Arial"/>
                <a:sym typeface="Arial"/>
              </a:endParaRPr>
            </a:p>
          </p:txBody>
        </p:sp>
      </p:grpSp>
      <p:sp>
        <p:nvSpPr>
          <p:cNvPr id="276" name="Google Shape;276;p14"/>
          <p:cNvSpPr txBox="1"/>
          <p:nvPr/>
        </p:nvSpPr>
        <p:spPr>
          <a:xfrm>
            <a:off x="5138058" y="5219739"/>
            <a:ext cx="3854368"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Instalación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Aplicaciones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Configuración del Servidor de BBDD</a:t>
            </a:r>
            <a:endParaRPr b="0" i="0" sz="1400" u="none" cap="none" strike="noStrike">
              <a:solidFill>
                <a:schemeClr val="dk1"/>
              </a:solidFill>
              <a:latin typeface="Work Sans Light"/>
              <a:ea typeface="Work Sans Light"/>
              <a:cs typeface="Work Sans Light"/>
              <a:sym typeface="Work Sans Light"/>
            </a:endParaRPr>
          </a:p>
        </p:txBody>
      </p:sp>
      <p:grpSp>
        <p:nvGrpSpPr>
          <p:cNvPr id="277" name="Google Shape;277;p14"/>
          <p:cNvGrpSpPr/>
          <p:nvPr/>
        </p:nvGrpSpPr>
        <p:grpSpPr>
          <a:xfrm>
            <a:off x="8350341" y="3568215"/>
            <a:ext cx="3239167" cy="347863"/>
            <a:chOff x="668953" y="1494678"/>
            <a:chExt cx="3239167" cy="347863"/>
          </a:xfrm>
        </p:grpSpPr>
        <p:sp>
          <p:nvSpPr>
            <p:cNvPr id="278" name="Google Shape;278;p14"/>
            <p:cNvSpPr/>
            <p:nvPr/>
          </p:nvSpPr>
          <p:spPr>
            <a:xfrm>
              <a:off x="781688" y="1796822"/>
              <a:ext cx="971956" cy="4571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14"/>
            <p:cNvSpPr txBox="1"/>
            <p:nvPr/>
          </p:nvSpPr>
          <p:spPr>
            <a:xfrm>
              <a:off x="668953" y="1494678"/>
              <a:ext cx="3239167" cy="2945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1800"/>
                <a:buFont typeface="Work Sans Light"/>
                <a:buNone/>
              </a:pPr>
              <a:r>
                <a:rPr b="1" i="0" lang="es-MX" sz="1800" u="none" cap="none" strike="noStrike">
                  <a:solidFill>
                    <a:srgbClr val="38AA00"/>
                  </a:solidFill>
                  <a:latin typeface="Work Sans Light"/>
                  <a:ea typeface="Work Sans Light"/>
                  <a:cs typeface="Work Sans Light"/>
                  <a:sym typeface="Work Sans Light"/>
                </a:rPr>
                <a:t>Quinto Trimestre</a:t>
              </a:r>
              <a:endParaRPr b="0" i="0" sz="1400" u="none" cap="none" strike="noStrike">
                <a:solidFill>
                  <a:srgbClr val="000000"/>
                </a:solidFill>
                <a:latin typeface="Arial"/>
                <a:ea typeface="Arial"/>
                <a:cs typeface="Arial"/>
                <a:sym typeface="Arial"/>
              </a:endParaRPr>
            </a:p>
          </p:txBody>
        </p:sp>
      </p:grpSp>
      <p:sp>
        <p:nvSpPr>
          <p:cNvPr id="280" name="Google Shape;280;p14"/>
          <p:cNvSpPr txBox="1"/>
          <p:nvPr/>
        </p:nvSpPr>
        <p:spPr>
          <a:xfrm>
            <a:off x="8578844" y="4065735"/>
            <a:ext cx="2750090" cy="73866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Manual de Usuario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400"/>
              <a:buFont typeface="Arial"/>
              <a:buChar char="•"/>
            </a:pPr>
            <a:r>
              <a:rPr b="0" i="0" lang="es-MX" sz="1400" u="none" cap="none" strike="noStrike">
                <a:solidFill>
                  <a:schemeClr val="dk1"/>
                </a:solidFill>
                <a:latin typeface="Work Sans Light"/>
                <a:ea typeface="Work Sans Light"/>
                <a:cs typeface="Work Sans Light"/>
                <a:sym typeface="Work Sans Light"/>
              </a:rPr>
              <a:t>Sistema de Información Web – Servidor Externo</a:t>
            </a:r>
            <a:endParaRPr b="0" i="0" sz="1400" u="none" cap="none" strike="noStrike">
              <a:solidFill>
                <a:schemeClr val="dk1"/>
              </a:solidFill>
              <a:latin typeface="Work Sans Light"/>
              <a:ea typeface="Work Sans Light"/>
              <a:cs typeface="Work Sans Light"/>
              <a:sym typeface="Work Sans Light"/>
            </a:endParaRPr>
          </a:p>
        </p:txBody>
      </p:sp>
      <p:pic>
        <p:nvPicPr>
          <p:cNvPr id="281" name="Google Shape;281;p14"/>
          <p:cNvPicPr preferRelativeResize="0"/>
          <p:nvPr/>
        </p:nvPicPr>
        <p:blipFill rotWithShape="1">
          <a:blip r:embed="rId3">
            <a:alphaModFix/>
          </a:blip>
          <a:srcRect b="0" l="0" r="0" t="0"/>
          <a:stretch/>
        </p:blipFill>
        <p:spPr>
          <a:xfrm>
            <a:off x="8383375" y="419825"/>
            <a:ext cx="1391713" cy="706849"/>
          </a:xfrm>
          <a:prstGeom prst="rect">
            <a:avLst/>
          </a:prstGeom>
          <a:noFill/>
          <a:ln>
            <a:noFill/>
          </a:ln>
        </p:spPr>
      </p:pic>
      <p:pic>
        <p:nvPicPr>
          <p:cNvPr id="282" name="Google Shape;282;p14"/>
          <p:cNvPicPr preferRelativeResize="0"/>
          <p:nvPr/>
        </p:nvPicPr>
        <p:blipFill rotWithShape="1">
          <a:blip r:embed="rId4">
            <a:alphaModFix/>
          </a:blip>
          <a:srcRect b="0" l="0" r="0" t="0"/>
          <a:stretch/>
        </p:blipFill>
        <p:spPr>
          <a:xfrm>
            <a:off x="9774350" y="425050"/>
            <a:ext cx="1197475" cy="706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